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\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docProps\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>Contract Intelligence Systems LLC</Company>
  <LinksUpToDate>false</LinksUpToDate>
  <SharedDoc>false</SharedDoc>
  <HyperlinkBase/>
  <HyperlinksChanged>false</HyperlinksChanged>
  <AppVersion>14.0000</AppVersion>
</Properties>
</file>

<file path=docProps\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AskGAAP Controller AI Assessment Template</dc:title>
  <dc:subject/>
  <dc:creator>Contract Intelligence Systems LLC (askgaap.ai)</dc:creator>
  <cp:keywords/>
  <dc:description>© 2026 Contract Intelligence Systems LLC. All rights reserved. Original source: https://askgaap.ai/articles/controller-ai-assessment-template</dc:description>
  <cp:lastModifiedBy>Contract Intelligence Systems LLC</cp:lastModifiedBy>
  <cp:revision>1</cp:revision>
  <dcterms:created xsi:type="dcterms:W3CDTF">2013-01-27T09:14:16Z</dcterms:created>
  <dcterms:modified xsi:type="dcterms:W3CDTF">2013-01-27T09:15:58Z</dcterms:modified>
  <cp:category/>
</cp:coreProperties>
</file>

<file path=ppt\_rels\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\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\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\slideLayouts\_rels\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\slideLayouts\_rels\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\slideLayouts\_rels\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\slideLayouts\_rels\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\slideLayouts\_rels\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\slideLayouts\_rels\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\slideLayouts\_rels\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\slideLayouts\_rels\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\slideLayouts\_rels\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\slideLayouts\_rels\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\slideLayouts\_rels\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\slideLayouts\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\slideLayouts\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\slideLayouts\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\slideLayouts\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\slideLayouts\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\slideLayouts\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\slideLayouts\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\slideLayouts\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\slideLayouts\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\slideLayouts\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\slideLayouts\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\slideMasters\_rels\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\slideMasters\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\slides\_rels\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\slides\_rels\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\slides\_rels\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\slides\_rels\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\slides\_rels\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\slides\_rels\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\slides\_rels\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\slides\_rels\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\slides\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320040" y="1828800"/>
            <a:ext cx="457200" cy="73152"/>
          </a:xfrm>
          <a:prstGeom prst="rect">
            <a:avLst/>
          </a:prstGeom>
          <a:solidFill>
            <a:srgbClr val="B453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05840" y="1737360"/>
            <a:ext cx="105156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 i="0">
                <a:solidFill>
                  <a:srgbClr val="B45309"/>
                </a:solidFill>
                <a:latin typeface="Consolas"/>
              </a:rPr>
              <a:t>CURRENT-STATE ASSESSMENT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" y="2103120"/>
            <a:ext cx="105156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5400" b="1" i="0">
                <a:solidFill>
                  <a:srgbClr val="0F172A"/>
                </a:solidFill>
                <a:latin typeface="Calibri"/>
              </a:rPr>
              <a:t>AI in Your
Accounting Department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411480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0" i="0">
                <a:solidFill>
                  <a:srgbClr val="475569"/>
                </a:solidFill>
                <a:latin typeface="Calibri"/>
              </a:rPr>
              <a:t>A framework for the controller to present to the CFO or CAO</a:t>
            </a:r>
          </a:p>
        </p:txBody>
      </p:sp>
      <p:sp>
        <p:nvSpPr>
          <p:cNvPr id="7" name="Rectangle 6"/>
          <p:cNvSpPr/>
          <p:nvPr/>
        </p:nvSpPr>
        <p:spPr>
          <a:xfrm>
            <a:off x="1005840" y="5120640"/>
            <a:ext cx="3657600" cy="4572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05840" y="5212079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64748B"/>
                </a:solidFill>
                <a:latin typeface="Consolas"/>
              </a:rPr>
              <a:t>DEPARTMENT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5840" y="5486400"/>
            <a:ext cx="3657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1">
                <a:solidFill>
                  <a:srgbClr val="94A3B8"/>
                </a:solidFill>
                <a:latin typeface="Calibri"/>
              </a:rPr>
              <a:t>[ Your department or company name ]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29200" y="5120640"/>
            <a:ext cx="2743200" cy="4572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29200" y="5212079"/>
            <a:ext cx="2743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64748B"/>
                </a:solidFill>
                <a:latin typeface="Consolas"/>
              </a:rPr>
              <a:t>PRESENTER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0" y="5486400"/>
            <a:ext cx="2743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1">
                <a:solidFill>
                  <a:srgbClr val="94A3B8"/>
                </a:solidFill>
                <a:latin typeface="Calibri"/>
              </a:rPr>
              <a:t>[ Your name, title ]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229600" y="5120640"/>
            <a:ext cx="2743200" cy="4572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0" y="5212079"/>
            <a:ext cx="2743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64748B"/>
                </a:solidFill>
                <a:latin typeface="Consolas"/>
              </a:rPr>
              <a:t>DATE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0" y="5486400"/>
            <a:ext cx="2743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1">
                <a:solidFill>
                  <a:srgbClr val="94A3B8"/>
                </a:solidFill>
                <a:latin typeface="Calibri"/>
              </a:rPr>
              <a:t>[ Date ]</a:t>
            </a:r>
          </a:p>
        </p:txBody>
      </p:sp>
    </p:spTree>
  </p:cSld>
  <p:clrMapOvr>
    <a:masterClrMapping/>
  </p:clrMapOvr>
</p:sld>
</file>

<file path=ppt\slides\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8640" y="384048"/>
            <a:ext cx="457200" cy="41148"/>
          </a:xfrm>
          <a:prstGeom prst="rect">
            <a:avLst/>
          </a:prstGeom>
          <a:solidFill>
            <a:srgbClr val="B453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38912"/>
            <a:ext cx="9144000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64748B"/>
                </a:solidFill>
                <a:latin typeface="Consolas"/>
              </a:rPr>
              <a:t>SLIDE 2  ·  WHERE AI IS TODAY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98480" y="438912"/>
            <a:ext cx="1097280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 i="0">
                <a:solidFill>
                  <a:srgbClr val="94A3B8"/>
                </a:solidFill>
                <a:latin typeface="Consolas"/>
              </a:rPr>
              <a:t>02 / 08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B45309"/>
                </a:solidFill>
                <a:latin typeface="Consolas"/>
              </a:rPr>
              <a:t>CURRENT-STATE INVENTORY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18872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0F172A"/>
                </a:solidFill>
                <a:latin typeface="Calibri"/>
              </a:rPr>
              <a:t>Where AI is being used in our department today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82880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1">
                <a:solidFill>
                  <a:srgbClr val="475569"/>
                </a:solidFill>
                <a:latin typeface="Calibri"/>
              </a:rPr>
              <a:t>Three categories. All three are real exposures until they are inventoried.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2560320"/>
            <a:ext cx="3611880" cy="35661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548640" y="2560320"/>
            <a:ext cx="3611880" cy="73152"/>
          </a:xfrm>
          <a:prstGeom prst="rect">
            <a:avLst/>
          </a:prstGeom>
          <a:solidFill>
            <a:srgbClr val="33415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2788920"/>
            <a:ext cx="31546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334155"/>
                </a:solidFill>
                <a:latin typeface="Consolas"/>
              </a:rPr>
              <a:t>AUTHORIZED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3063240"/>
            <a:ext cx="31546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 i="1">
                <a:solidFill>
                  <a:srgbClr val="64748B"/>
                </a:solidFill>
                <a:latin typeface="Calibri"/>
              </a:rPr>
              <a:t>Explicit department approval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3520440"/>
            <a:ext cx="31546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64748B"/>
                </a:solidFill>
                <a:latin typeface="Consolas"/>
              </a:rPr>
              <a:t>Tool: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3794760"/>
            <a:ext cx="3154680" cy="13716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4087368"/>
            <a:ext cx="31546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64748B"/>
                </a:solidFill>
                <a:latin typeface="Consolas"/>
              </a:rPr>
              <a:t>Users: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77240" y="4361688"/>
            <a:ext cx="3154680" cy="13716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7240" y="4654296"/>
            <a:ext cx="31546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64748B"/>
                </a:solidFill>
                <a:latin typeface="Consolas"/>
              </a:rPr>
              <a:t>Workflow areas: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4928616"/>
            <a:ext cx="3154680" cy="13716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5221224"/>
            <a:ext cx="31546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64748B"/>
                </a:solidFill>
                <a:latin typeface="Consolas"/>
              </a:rPr>
              <a:t>Governance status: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77240" y="5495544"/>
            <a:ext cx="3154680" cy="13716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343400" y="2560320"/>
            <a:ext cx="3611880" cy="35661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343400" y="2560320"/>
            <a:ext cx="3611880" cy="73152"/>
          </a:xfrm>
          <a:prstGeom prst="rect">
            <a:avLst/>
          </a:prstGeom>
          <a:solidFill>
            <a:srgbClr val="B453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72000" y="2788920"/>
            <a:ext cx="31546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B45309"/>
                </a:solidFill>
                <a:latin typeface="Consolas"/>
              </a:rPr>
              <a:t>SHADOW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0" y="3063240"/>
            <a:ext cx="31546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 i="1">
                <a:solidFill>
                  <a:srgbClr val="64748B"/>
                </a:solidFill>
                <a:latin typeface="Calibri"/>
              </a:rPr>
              <a:t>Personal accounts, unsanctioned use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0" y="3520440"/>
            <a:ext cx="31546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64748B"/>
                </a:solidFill>
                <a:latin typeface="Consolas"/>
              </a:rPr>
              <a:t>Tool: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572000" y="3794760"/>
            <a:ext cx="3154680" cy="13716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572000" y="4087368"/>
            <a:ext cx="31546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64748B"/>
                </a:solidFill>
                <a:latin typeface="Consolas"/>
              </a:rPr>
              <a:t>Estimated users: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572000" y="4361688"/>
            <a:ext cx="3154680" cy="13716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572000" y="4654296"/>
            <a:ext cx="31546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64748B"/>
                </a:solidFill>
                <a:latin typeface="Consolas"/>
              </a:rPr>
              <a:t>Workflows touched: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572000" y="4928616"/>
            <a:ext cx="3154680" cy="13716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572000" y="5221224"/>
            <a:ext cx="31546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64748B"/>
                </a:solidFill>
                <a:latin typeface="Consolas"/>
              </a:rPr>
              <a:t>Data exposure risk: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572000" y="5495544"/>
            <a:ext cx="3154680" cy="13716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8138160" y="2560320"/>
            <a:ext cx="3611880" cy="35661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8138160" y="2560320"/>
            <a:ext cx="3611880" cy="73152"/>
          </a:xfrm>
          <a:prstGeom prst="rect">
            <a:avLst/>
          </a:prstGeom>
          <a:solidFill>
            <a:srgbClr val="33415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8366760" y="2788920"/>
            <a:ext cx="31546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334155"/>
                </a:solidFill>
                <a:latin typeface="Consolas"/>
              </a:rPr>
              <a:t>EMBEDDED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366760" y="3063240"/>
            <a:ext cx="31546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 i="1">
                <a:solidFill>
                  <a:srgbClr val="64748B"/>
                </a:solidFill>
                <a:latin typeface="Calibri"/>
              </a:rPr>
              <a:t>ERP-native AI agents, auto-activated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366760" y="3520440"/>
            <a:ext cx="31546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64748B"/>
                </a:solidFill>
                <a:latin typeface="Consolas"/>
              </a:rPr>
              <a:t>Platform:</a:t>
            </a:r>
          </a:p>
        </p:txBody>
      </p:sp>
      <p:sp>
        <p:nvSpPr>
          <p:cNvPr id="37" name="Rectangle 36"/>
          <p:cNvSpPr/>
          <p:nvPr/>
        </p:nvSpPr>
        <p:spPr>
          <a:xfrm>
            <a:off x="8366760" y="3794760"/>
            <a:ext cx="3154680" cy="13716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366760" y="4087368"/>
            <a:ext cx="31546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64748B"/>
                </a:solidFill>
                <a:latin typeface="Consolas"/>
              </a:rPr>
              <a:t>AI features active:</a:t>
            </a:r>
          </a:p>
        </p:txBody>
      </p:sp>
      <p:sp>
        <p:nvSpPr>
          <p:cNvPr id="39" name="Rectangle 38"/>
          <p:cNvSpPr/>
          <p:nvPr/>
        </p:nvSpPr>
        <p:spPr>
          <a:xfrm>
            <a:off x="8366760" y="4361688"/>
            <a:ext cx="3154680" cy="13716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8366760" y="4654296"/>
            <a:ext cx="31546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64748B"/>
                </a:solidFill>
                <a:latin typeface="Consolas"/>
              </a:rPr>
              <a:t>Default-on agents:</a:t>
            </a:r>
          </a:p>
        </p:txBody>
      </p:sp>
      <p:sp>
        <p:nvSpPr>
          <p:cNvPr id="41" name="Rectangle 40"/>
          <p:cNvSpPr/>
          <p:nvPr/>
        </p:nvSpPr>
        <p:spPr>
          <a:xfrm>
            <a:off x="8366760" y="4928616"/>
            <a:ext cx="3154680" cy="13716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8366760" y="5221224"/>
            <a:ext cx="31546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64748B"/>
                </a:solidFill>
                <a:latin typeface="Consolas"/>
              </a:rPr>
              <a:t>Governance position: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366760" y="5495544"/>
            <a:ext cx="3154680" cy="13716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548640" y="6309360"/>
            <a:ext cx="73152" cy="320040"/>
          </a:xfrm>
          <a:prstGeom prst="rect">
            <a:avLst/>
          </a:prstGeom>
          <a:solidFill>
            <a:srgbClr val="D977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777240" y="630936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1">
                <a:solidFill>
                  <a:srgbClr val="475569"/>
                </a:solidFill>
                <a:latin typeface="Calibri"/>
              </a:rPr>
              <a:t>Fill in each column with actual findings. Gaps in the 'Embedded' column usually surface first.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48640" y="6473952"/>
            <a:ext cx="11091672" cy="9144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\slides\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8640" y="384048"/>
            <a:ext cx="457200" cy="41148"/>
          </a:xfrm>
          <a:prstGeom prst="rect">
            <a:avLst/>
          </a:prstGeom>
          <a:solidFill>
            <a:srgbClr val="B453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38912"/>
            <a:ext cx="9144000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64748B"/>
                </a:solidFill>
                <a:latin typeface="Consolas"/>
              </a:rPr>
              <a:t>SLIDE 3  ·  THE WORKFLOW LANDSCAPE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98480" y="438912"/>
            <a:ext cx="1097280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 i="0">
                <a:solidFill>
                  <a:srgbClr val="94A3B8"/>
                </a:solidFill>
                <a:latin typeface="Consolas"/>
              </a:rPr>
              <a:t>03 / 08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B45309"/>
                </a:solidFill>
                <a:latin typeface="Consolas"/>
              </a:rPr>
              <a:t>LANDSCAPE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18872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0F172A"/>
                </a:solidFill>
                <a:latin typeface="Calibri"/>
              </a:rPr>
              <a:t>Twelve areas we own. Here is where AI stands across each.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783080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64748B"/>
                </a:solidFill>
                <a:latin typeface="Consolas"/>
              </a:rPr>
              <a:t>MATURITY:</a:t>
            </a:r>
          </a:p>
        </p:txBody>
      </p:sp>
      <p:sp>
        <p:nvSpPr>
          <p:cNvPr id="8" name="Rectangle 7"/>
          <p:cNvSpPr/>
          <p:nvPr/>
        </p:nvSpPr>
        <p:spPr>
          <a:xfrm>
            <a:off x="1737360" y="1819656"/>
            <a:ext cx="137160" cy="182880"/>
          </a:xfrm>
          <a:prstGeom prst="rect">
            <a:avLst/>
          </a:prstGeom>
          <a:solidFill>
            <a:srgbClr val="1580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920240" y="178308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334155"/>
                </a:solidFill>
                <a:latin typeface="Calibri"/>
              </a:rPr>
              <a:t>Mature</a:t>
            </a:r>
          </a:p>
        </p:txBody>
      </p:sp>
      <p:sp>
        <p:nvSpPr>
          <p:cNvPr id="10" name="Rectangle 9"/>
          <p:cNvSpPr/>
          <p:nvPr/>
        </p:nvSpPr>
        <p:spPr>
          <a:xfrm>
            <a:off x="3017520" y="1819656"/>
            <a:ext cx="137160" cy="182880"/>
          </a:xfrm>
          <a:prstGeom prst="rect">
            <a:avLst/>
          </a:prstGeom>
          <a:solidFill>
            <a:srgbClr val="33415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200400" y="178308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334155"/>
                </a:solidFill>
                <a:latin typeface="Calibri"/>
              </a:rPr>
              <a:t>Maturing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297679" y="1819656"/>
            <a:ext cx="137160" cy="182880"/>
          </a:xfrm>
          <a:prstGeom prst="rect">
            <a:avLst/>
          </a:prstGeom>
          <a:solidFill>
            <a:srgbClr val="B453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480559" y="178308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334155"/>
                </a:solidFill>
                <a:latin typeface="Calibri"/>
              </a:rPr>
              <a:t>Emerging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577840" y="1819656"/>
            <a:ext cx="137160" cy="182880"/>
          </a:xfrm>
          <a:prstGeom prst="rect">
            <a:avLst/>
          </a:prstGeom>
          <a:solidFill>
            <a:srgbClr val="B91C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760720" y="178308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334155"/>
                </a:solidFill>
                <a:latin typeface="Calibri"/>
              </a:rPr>
              <a:t>Early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2240280"/>
            <a:ext cx="3749039" cy="10058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48640" y="2240280"/>
            <a:ext cx="54864" cy="1005840"/>
          </a:xfrm>
          <a:prstGeom prst="rect">
            <a:avLst/>
          </a:prstGeom>
          <a:solidFill>
            <a:srgbClr val="1580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31520" y="2331720"/>
            <a:ext cx="34747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 i="0">
                <a:solidFill>
                  <a:srgbClr val="0F172A"/>
                </a:solidFill>
                <a:latin typeface="Calibri"/>
              </a:rPr>
              <a:t>Account reconciliations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520" y="2651760"/>
            <a:ext cx="34747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 i="0">
                <a:solidFill>
                  <a:srgbClr val="475569"/>
                </a:solidFill>
                <a:latin typeface="Calibri"/>
              </a:rPr>
              <a:t>Auto-match 85–95%. Exception review still controller's call.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07407" y="2240280"/>
            <a:ext cx="3749039" cy="10058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407407" y="2240280"/>
            <a:ext cx="54864" cy="1005840"/>
          </a:xfrm>
          <a:prstGeom prst="rect">
            <a:avLst/>
          </a:prstGeom>
          <a:solidFill>
            <a:srgbClr val="33415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90287" y="2331720"/>
            <a:ext cx="34747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 i="0">
                <a:solidFill>
                  <a:srgbClr val="0F172A"/>
                </a:solidFill>
                <a:latin typeface="Calibri"/>
              </a:rPr>
              <a:t>Journal entries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90287" y="2651760"/>
            <a:ext cx="34747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 i="0">
                <a:solidFill>
                  <a:srgbClr val="475569"/>
                </a:solidFill>
                <a:latin typeface="Calibri"/>
              </a:rPr>
              <a:t>Auto-post + anomaly flag. SoD for AI agents is new.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266175" y="2240280"/>
            <a:ext cx="3749039" cy="10058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266175" y="2240280"/>
            <a:ext cx="54864" cy="1005840"/>
          </a:xfrm>
          <a:prstGeom prst="rect">
            <a:avLst/>
          </a:prstGeom>
          <a:solidFill>
            <a:srgbClr val="33415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449055" y="2331720"/>
            <a:ext cx="34747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 i="0">
                <a:solidFill>
                  <a:srgbClr val="0F172A"/>
                </a:solidFill>
                <a:latin typeface="Calibri"/>
              </a:rPr>
              <a:t>Close orchestration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449055" y="2651760"/>
            <a:ext cx="34747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 i="0">
                <a:solidFill>
                  <a:srgbClr val="475569"/>
                </a:solidFill>
                <a:latin typeface="Calibri"/>
              </a:rPr>
              <a:t>Median close 6–8d → 3–4d for clean-data teams.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48640" y="3337560"/>
            <a:ext cx="3749039" cy="10058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548640" y="3337560"/>
            <a:ext cx="54864" cy="1005840"/>
          </a:xfrm>
          <a:prstGeom prst="rect">
            <a:avLst/>
          </a:prstGeom>
          <a:solidFill>
            <a:srgbClr val="33415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731520" y="3429000"/>
            <a:ext cx="34747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 i="0">
                <a:solidFill>
                  <a:srgbClr val="0F172A"/>
                </a:solidFill>
                <a:latin typeface="Calibri"/>
              </a:rPr>
              <a:t>Flux / variance analysis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31520" y="3749040"/>
            <a:ext cx="34747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 i="0">
                <a:solidFill>
                  <a:srgbClr val="475569"/>
                </a:solidFill>
                <a:latin typeface="Calibri"/>
              </a:rPr>
              <a:t>AI-drafted commentary. Severity normalization risk.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407407" y="3337560"/>
            <a:ext cx="3749039" cy="10058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4407407" y="3337560"/>
            <a:ext cx="54864" cy="1005840"/>
          </a:xfrm>
          <a:prstGeom prst="rect">
            <a:avLst/>
          </a:prstGeom>
          <a:solidFill>
            <a:srgbClr val="33415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590287" y="3429000"/>
            <a:ext cx="34747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 i="0">
                <a:solidFill>
                  <a:srgbClr val="0F172A"/>
                </a:solidFill>
                <a:latin typeface="Calibri"/>
              </a:rPr>
              <a:t>Intercompany &amp; consolidation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590287" y="3749040"/>
            <a:ext cx="34747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 i="0">
                <a:solidFill>
                  <a:srgbClr val="475569"/>
                </a:solidFill>
                <a:latin typeface="Calibri"/>
              </a:rPr>
              <a:t>8.2d → 3.4d (Deloitte). Exceptions are still judgment.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266175" y="3337560"/>
            <a:ext cx="3749039" cy="10058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8266175" y="3337560"/>
            <a:ext cx="54864" cy="1005840"/>
          </a:xfrm>
          <a:prstGeom prst="rect">
            <a:avLst/>
          </a:prstGeom>
          <a:solidFill>
            <a:srgbClr val="1580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449055" y="3429000"/>
            <a:ext cx="34747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 i="0">
                <a:solidFill>
                  <a:srgbClr val="0F172A"/>
                </a:solidFill>
                <a:latin typeface="Calibri"/>
              </a:rPr>
              <a:t>ERP data extraction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449055" y="3749040"/>
            <a:ext cx="34747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 i="0">
                <a:solidFill>
                  <a:srgbClr val="475569"/>
                </a:solidFill>
                <a:latin typeface="Calibri"/>
              </a:rPr>
              <a:t>Native in NetSuite 2026.1 / SAP Joule. Auto-upgrading.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48640" y="4434840"/>
            <a:ext cx="3749039" cy="10058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548640" y="4434840"/>
            <a:ext cx="54864" cy="1005840"/>
          </a:xfrm>
          <a:prstGeom prst="rect">
            <a:avLst/>
          </a:prstGeom>
          <a:solidFill>
            <a:srgbClr val="B453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31520" y="4526280"/>
            <a:ext cx="34747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 i="0">
                <a:solidFill>
                  <a:srgbClr val="0F172A"/>
                </a:solidFill>
                <a:latin typeface="Calibri"/>
              </a:rPr>
              <a:t>SOX documentation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31520" y="4846320"/>
            <a:ext cx="34747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 i="0">
                <a:solidFill>
                  <a:srgbClr val="475569"/>
                </a:solidFill>
                <a:latin typeface="Calibri"/>
              </a:rPr>
              <a:t>Full-population testing replacing sampling. AI agents now identities.</a:t>
            </a:r>
          </a:p>
        </p:txBody>
      </p:sp>
      <p:sp>
        <p:nvSpPr>
          <p:cNvPr id="44" name="Rectangle 43"/>
          <p:cNvSpPr/>
          <p:nvPr/>
        </p:nvSpPr>
        <p:spPr>
          <a:xfrm>
            <a:off x="4407407" y="4434840"/>
            <a:ext cx="3749039" cy="10058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4407407" y="4434840"/>
            <a:ext cx="54864" cy="1005840"/>
          </a:xfrm>
          <a:prstGeom prst="rect">
            <a:avLst/>
          </a:prstGeom>
          <a:solidFill>
            <a:srgbClr val="B91C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4590287" y="4526280"/>
            <a:ext cx="34747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 i="0">
                <a:solidFill>
                  <a:srgbClr val="0F172A"/>
                </a:solidFill>
                <a:latin typeface="Calibri"/>
              </a:rPr>
              <a:t>Technical accounting memos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590287" y="4846320"/>
            <a:ext cx="34747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 i="0">
                <a:solidFill>
                  <a:srgbClr val="475569"/>
                </a:solidFill>
                <a:latin typeface="Calibri"/>
              </a:rPr>
              <a:t>Nine failure modes. Judgment-dense. Highest liability.</a:t>
            </a:r>
          </a:p>
        </p:txBody>
      </p:sp>
      <p:sp>
        <p:nvSpPr>
          <p:cNvPr id="48" name="Rectangle 47"/>
          <p:cNvSpPr/>
          <p:nvPr/>
        </p:nvSpPr>
        <p:spPr>
          <a:xfrm>
            <a:off x="8266175" y="4434840"/>
            <a:ext cx="3749039" cy="10058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8266175" y="4434840"/>
            <a:ext cx="54864" cy="1005840"/>
          </a:xfrm>
          <a:prstGeom prst="rect">
            <a:avLst/>
          </a:prstGeom>
          <a:solidFill>
            <a:srgbClr val="33415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8449055" y="4526280"/>
            <a:ext cx="34747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 i="0">
                <a:solidFill>
                  <a:srgbClr val="0F172A"/>
                </a:solidFill>
                <a:latin typeface="Calibri"/>
              </a:rPr>
              <a:t>Lease accounting (ASC 842)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449055" y="4846320"/>
            <a:ext cx="34747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 i="0">
                <a:solidFill>
                  <a:srgbClr val="475569"/>
                </a:solidFill>
                <a:latin typeface="Calibri"/>
              </a:rPr>
              <a:t>Extraction strong. Conclusions require same rigor.</a:t>
            </a:r>
          </a:p>
        </p:txBody>
      </p:sp>
      <p:sp>
        <p:nvSpPr>
          <p:cNvPr id="52" name="Rectangle 51"/>
          <p:cNvSpPr/>
          <p:nvPr/>
        </p:nvSpPr>
        <p:spPr>
          <a:xfrm>
            <a:off x="548640" y="5532120"/>
            <a:ext cx="3749039" cy="10058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548640" y="5532120"/>
            <a:ext cx="54864" cy="1005840"/>
          </a:xfrm>
          <a:prstGeom prst="rect">
            <a:avLst/>
          </a:prstGeom>
          <a:solidFill>
            <a:srgbClr val="B453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731520" y="5623560"/>
            <a:ext cx="34747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 i="0">
                <a:solidFill>
                  <a:srgbClr val="0F172A"/>
                </a:solidFill>
                <a:latin typeface="Calibri"/>
              </a:rPr>
              <a:t>Tax provision (ASC 740)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31520" y="5943600"/>
            <a:ext cx="34747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 i="0">
                <a:solidFill>
                  <a:srgbClr val="475569"/>
                </a:solidFill>
                <a:latin typeface="Calibri"/>
              </a:rPr>
              <a:t>Harvey/PwC tools. Privilege risk post-Rakoff (Feb 2026).</a:t>
            </a:r>
          </a:p>
        </p:txBody>
      </p:sp>
      <p:sp>
        <p:nvSpPr>
          <p:cNvPr id="56" name="Rectangle 55"/>
          <p:cNvSpPr/>
          <p:nvPr/>
        </p:nvSpPr>
        <p:spPr>
          <a:xfrm>
            <a:off x="4407407" y="5532120"/>
            <a:ext cx="3749039" cy="10058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4407407" y="5532120"/>
            <a:ext cx="54864" cy="1005840"/>
          </a:xfrm>
          <a:prstGeom prst="rect">
            <a:avLst/>
          </a:prstGeom>
          <a:solidFill>
            <a:srgbClr val="B453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4590287" y="5623560"/>
            <a:ext cx="34747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 i="0">
                <a:solidFill>
                  <a:srgbClr val="0F172A"/>
                </a:solidFill>
                <a:latin typeface="Calibri"/>
              </a:rPr>
              <a:t>Audit package / PBC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590287" y="5943600"/>
            <a:ext cx="34747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 i="0">
                <a:solidFill>
                  <a:srgbClr val="475569"/>
                </a:solidFill>
                <a:latin typeface="Calibri"/>
              </a:rPr>
              <a:t>PwC Evidence Match shipping 2026. AICPA QMS standards apply.</a:t>
            </a:r>
          </a:p>
        </p:txBody>
      </p:sp>
      <p:sp>
        <p:nvSpPr>
          <p:cNvPr id="60" name="Rectangle 59"/>
          <p:cNvSpPr/>
          <p:nvPr/>
        </p:nvSpPr>
        <p:spPr>
          <a:xfrm>
            <a:off x="8266175" y="5532120"/>
            <a:ext cx="3749039" cy="10058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8266175" y="5532120"/>
            <a:ext cx="54864" cy="1005840"/>
          </a:xfrm>
          <a:prstGeom prst="rect">
            <a:avLst/>
          </a:prstGeom>
          <a:solidFill>
            <a:srgbClr val="B91C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8449055" y="5623560"/>
            <a:ext cx="34747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 i="0">
                <a:solidFill>
                  <a:srgbClr val="0F172A"/>
                </a:solidFill>
                <a:latin typeface="Calibri"/>
              </a:rPr>
              <a:t>SEC disclosures &amp; tie-out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8449055" y="5943600"/>
            <a:ext cx="34747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 i="0">
                <a:solidFill>
                  <a:srgbClr val="475569"/>
                </a:solidFill>
                <a:latin typeface="Calibri"/>
              </a:rPr>
              <a:t>92 SEC AI-washing comments since 2021. Highest risk.</a:t>
            </a:r>
          </a:p>
        </p:txBody>
      </p:sp>
      <p:sp>
        <p:nvSpPr>
          <p:cNvPr id="64" name="Rectangle 63"/>
          <p:cNvSpPr/>
          <p:nvPr/>
        </p:nvSpPr>
        <p:spPr>
          <a:xfrm>
            <a:off x="548640" y="6583680"/>
            <a:ext cx="73152" cy="320040"/>
          </a:xfrm>
          <a:prstGeom prst="rect">
            <a:avLst/>
          </a:prstGeom>
          <a:solidFill>
            <a:srgbClr val="D977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777240" y="658368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1">
                <a:solidFill>
                  <a:srgbClr val="475569"/>
                </a:solidFill>
                <a:latin typeface="Calibri"/>
              </a:rPr>
              <a:t>Highlight areas that apply to our department. Note which are already in flight.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48640" y="6473952"/>
            <a:ext cx="11091672" cy="9144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\slides\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8640" y="384048"/>
            <a:ext cx="457200" cy="41148"/>
          </a:xfrm>
          <a:prstGeom prst="rect">
            <a:avLst/>
          </a:prstGeom>
          <a:solidFill>
            <a:srgbClr val="B453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38912"/>
            <a:ext cx="9144000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64748B"/>
                </a:solidFill>
                <a:latin typeface="Consolas"/>
              </a:rPr>
              <a:t>SLIDE 4  ·  RISK ASSESSMENT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98480" y="438912"/>
            <a:ext cx="1097280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 i="0">
                <a:solidFill>
                  <a:srgbClr val="94A3B8"/>
                </a:solidFill>
                <a:latin typeface="Consolas"/>
              </a:rPr>
              <a:t>04 / 08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B45309"/>
                </a:solidFill>
                <a:latin typeface="Consolas"/>
              </a:rPr>
              <a:t>RISK ASSESSMENT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18872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0F172A"/>
                </a:solidFill>
                <a:latin typeface="Calibri"/>
              </a:rPr>
              <a:t>Five risks that apply to our fact pattern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828800"/>
            <a:ext cx="457200" cy="640080"/>
          </a:xfrm>
          <a:prstGeom prst="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828800"/>
            <a:ext cx="45720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 i="0">
                <a:solidFill>
                  <a:srgbClr val="D97706"/>
                </a:solidFill>
                <a:latin typeface="Calibri"/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3000" y="1828800"/>
            <a:ext cx="32004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Hallucination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43000" y="2121408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Confident citations that may not exist. RAG reduces but does not eliminate.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0" y="1874520"/>
            <a:ext cx="4389120" cy="594360"/>
          </a:xfrm>
          <a:prstGeom prst="rect">
            <a:avLst/>
          </a:prstGeom>
          <a:solidFill>
            <a:srgbClr val="FFFBEB"/>
          </a:solidFill>
          <a:ln w="6350">
            <a:solidFill>
              <a:srgbClr val="D977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709160" y="1920240"/>
            <a:ext cx="420624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 i="1">
                <a:solidFill>
                  <a:srgbClr val="1E293B"/>
                </a:solidFill>
                <a:latin typeface="Calibri"/>
              </a:rPr>
              <a:t>April 2026 Veritone 8-K — ASC 606 step-1 error, $3.3M restatement.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235440" y="1847088"/>
            <a:ext cx="25603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 i="0">
                <a:solidFill>
                  <a:srgbClr val="64748B"/>
                </a:solidFill>
                <a:latin typeface="Consolas"/>
              </a:rPr>
              <a:t>OUR EXPOSURE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235440" y="2103120"/>
            <a:ext cx="2560320" cy="9144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235440" y="2148840"/>
            <a:ext cx="25603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1">
                <a:solidFill>
                  <a:srgbClr val="94A3B8"/>
                </a:solidFill>
                <a:latin typeface="Calibri"/>
              </a:rPr>
              <a:t>[ Fill in: materiality, current status ]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2697480"/>
            <a:ext cx="457200" cy="640080"/>
          </a:xfrm>
          <a:prstGeom prst="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48640" y="2697480"/>
            <a:ext cx="45720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 i="0">
                <a:solidFill>
                  <a:srgbClr val="D97706"/>
                </a:solidFill>
                <a:latin typeface="Calibri"/>
              </a:rPr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43000" y="2697480"/>
            <a:ext cx="32004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Copyright exposure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43000" y="2990088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FASB Codification is copyrighted. Vendor redistribution rights unclear.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72000" y="2743200"/>
            <a:ext cx="4389120" cy="594360"/>
          </a:xfrm>
          <a:prstGeom prst="rect">
            <a:avLst/>
          </a:prstGeom>
          <a:solidFill>
            <a:srgbClr val="FFFBEB"/>
          </a:solidFill>
          <a:ln w="6350">
            <a:solidFill>
              <a:srgbClr val="D977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09160" y="2788920"/>
            <a:ext cx="420624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 i="1">
                <a:solidFill>
                  <a:srgbClr val="1E293B"/>
                </a:solidFill>
                <a:latin typeface="Calibri"/>
              </a:rPr>
              <a:t>Ask in writing: 'Can you document license coverage for copyrighted content?'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35440" y="2715768"/>
            <a:ext cx="25603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 i="0">
                <a:solidFill>
                  <a:srgbClr val="64748B"/>
                </a:solidFill>
                <a:latin typeface="Consolas"/>
              </a:rPr>
              <a:t>OUR EXPOSURE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2971800"/>
            <a:ext cx="2560320" cy="9144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235440" y="3017520"/>
            <a:ext cx="25603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1">
                <a:solidFill>
                  <a:srgbClr val="94A3B8"/>
                </a:solidFill>
                <a:latin typeface="Calibri"/>
              </a:rPr>
              <a:t>[ Fill in: materiality, current status ]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" y="3566160"/>
            <a:ext cx="457200" cy="640080"/>
          </a:xfrm>
          <a:prstGeom prst="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48640" y="3566160"/>
            <a:ext cx="45720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 i="0">
                <a:solidFill>
                  <a:srgbClr val="D97706"/>
                </a:solidFill>
                <a:latin typeface="Calibri"/>
              </a:rPr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143000" y="3566160"/>
            <a:ext cx="32004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Audit defensibility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143000" y="3858768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AI output is an assertion, not evidence. Evidence chain must be verifiable.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572000" y="3611880"/>
            <a:ext cx="4389120" cy="594360"/>
          </a:xfrm>
          <a:prstGeom prst="rect">
            <a:avLst/>
          </a:prstGeom>
          <a:solidFill>
            <a:srgbClr val="FFFBEB"/>
          </a:solidFill>
          <a:ln w="6350">
            <a:solidFill>
              <a:srgbClr val="D977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09160" y="3657600"/>
            <a:ext cx="420624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 i="1">
                <a:solidFill>
                  <a:srgbClr val="1E293B"/>
                </a:solidFill>
                <a:latin typeface="Calibri"/>
              </a:rPr>
              <a:t>COSO + SEC data-provenance language both implicitly require this.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35440" y="3584448"/>
            <a:ext cx="25603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 i="0">
                <a:solidFill>
                  <a:srgbClr val="64748B"/>
                </a:solidFill>
                <a:latin typeface="Consolas"/>
              </a:rPr>
              <a:t>OUR EXPOSURE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9235440" y="3840480"/>
            <a:ext cx="2560320" cy="9144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235440" y="3886200"/>
            <a:ext cx="25603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1">
                <a:solidFill>
                  <a:srgbClr val="94A3B8"/>
                </a:solidFill>
                <a:latin typeface="Calibri"/>
              </a:rPr>
              <a:t>[ Fill in: materiality, current status ]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48640" y="4434840"/>
            <a:ext cx="457200" cy="640080"/>
          </a:xfrm>
          <a:prstGeom prst="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548640" y="4434840"/>
            <a:ext cx="45720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 i="0">
                <a:solidFill>
                  <a:srgbClr val="D97706"/>
                </a:solidFill>
                <a:latin typeface="Calibri"/>
              </a:rPr>
              <a:t>4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143000" y="4434840"/>
            <a:ext cx="32004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AI agents as SoD identities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143000" y="4727448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When an agent posts a JE, it's exercising authority. Access review applies.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572000" y="4480560"/>
            <a:ext cx="4389120" cy="594360"/>
          </a:xfrm>
          <a:prstGeom prst="rect">
            <a:avLst/>
          </a:prstGeom>
          <a:solidFill>
            <a:srgbClr val="FFFBEB"/>
          </a:solidFill>
          <a:ln w="6350">
            <a:solidFill>
              <a:srgbClr val="D977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4709160" y="4526280"/>
            <a:ext cx="420624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 i="1">
                <a:solidFill>
                  <a:srgbClr val="1E293B"/>
                </a:solidFill>
                <a:latin typeface="Calibri"/>
              </a:rPr>
              <a:t>EU AI Act + SEC cyber rules. Most departments have not added agents to access lists.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235440" y="4453128"/>
            <a:ext cx="25603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 i="0">
                <a:solidFill>
                  <a:srgbClr val="64748B"/>
                </a:solidFill>
                <a:latin typeface="Consolas"/>
              </a:rPr>
              <a:t>OUR EXPOSURE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9235440" y="4709160"/>
            <a:ext cx="2560320" cy="9144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9235440" y="4754880"/>
            <a:ext cx="25603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1">
                <a:solidFill>
                  <a:srgbClr val="94A3B8"/>
                </a:solidFill>
                <a:latin typeface="Calibri"/>
              </a:rPr>
              <a:t>[ Fill in: materiality, current status ]</a:t>
            </a:r>
          </a:p>
        </p:txBody>
      </p:sp>
      <p:sp>
        <p:nvSpPr>
          <p:cNvPr id="43" name="Rectangle 42"/>
          <p:cNvSpPr/>
          <p:nvPr/>
        </p:nvSpPr>
        <p:spPr>
          <a:xfrm>
            <a:off x="548640" y="5303520"/>
            <a:ext cx="457200" cy="640080"/>
          </a:xfrm>
          <a:prstGeom prst="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548640" y="5303520"/>
            <a:ext cx="45720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 i="0">
                <a:solidFill>
                  <a:srgbClr val="D97706"/>
                </a:solidFill>
                <a:latin typeface="Calibri"/>
              </a:rPr>
              <a:t>5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143000" y="5303520"/>
            <a:ext cx="32004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i="0">
                <a:solidFill>
                  <a:srgbClr val="0F172A"/>
                </a:solidFill>
                <a:latin typeface="Calibri"/>
              </a:rPr>
              <a:t>Tax privilege (Rakoff ruling)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143000" y="5596128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Feb 10 2026: AI platform communications not privileged. Discoverable.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572000" y="5349240"/>
            <a:ext cx="4389120" cy="594360"/>
          </a:xfrm>
          <a:prstGeom prst="rect">
            <a:avLst/>
          </a:prstGeom>
          <a:solidFill>
            <a:srgbClr val="FFFBEB"/>
          </a:solidFill>
          <a:ln w="6350">
            <a:solidFill>
              <a:srgbClr val="D977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4709160" y="5394960"/>
            <a:ext cx="420624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 i="1">
                <a:solidFill>
                  <a:srgbClr val="1E293B"/>
                </a:solidFill>
                <a:latin typeface="Calibri"/>
              </a:rPr>
              <a:t>Tax team needs a protocol for what gets asked of AI vs. reserved for privileged working papers.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235440" y="5321808"/>
            <a:ext cx="25603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 i="0">
                <a:solidFill>
                  <a:srgbClr val="64748B"/>
                </a:solidFill>
                <a:latin typeface="Consolas"/>
              </a:rPr>
              <a:t>OUR EXPOSURE</a:t>
            </a:r>
          </a:p>
        </p:txBody>
      </p:sp>
      <p:sp>
        <p:nvSpPr>
          <p:cNvPr id="50" name="Rectangle 49"/>
          <p:cNvSpPr/>
          <p:nvPr/>
        </p:nvSpPr>
        <p:spPr>
          <a:xfrm>
            <a:off x="9235440" y="5577840"/>
            <a:ext cx="2560320" cy="9144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9235440" y="5623560"/>
            <a:ext cx="25603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1">
                <a:solidFill>
                  <a:srgbClr val="94A3B8"/>
                </a:solidFill>
                <a:latin typeface="Calibri"/>
              </a:rPr>
              <a:t>[ Fill in: materiality, current status ]</a:t>
            </a:r>
          </a:p>
        </p:txBody>
      </p:sp>
      <p:sp>
        <p:nvSpPr>
          <p:cNvPr id="52" name="Rectangle 51"/>
          <p:cNvSpPr/>
          <p:nvPr/>
        </p:nvSpPr>
        <p:spPr>
          <a:xfrm>
            <a:off x="548640" y="6355080"/>
            <a:ext cx="73152" cy="320040"/>
          </a:xfrm>
          <a:prstGeom prst="rect">
            <a:avLst/>
          </a:prstGeom>
          <a:solidFill>
            <a:srgbClr val="D977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777240" y="635508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1">
                <a:solidFill>
                  <a:srgbClr val="475569"/>
                </a:solidFill>
                <a:latin typeface="Calibri"/>
              </a:rPr>
              <a:t>For each risk, document our specific fact pattern and exposure level.</a:t>
            </a:r>
          </a:p>
        </p:txBody>
      </p:sp>
      <p:sp>
        <p:nvSpPr>
          <p:cNvPr id="54" name="Rectangle 53"/>
          <p:cNvSpPr/>
          <p:nvPr/>
        </p:nvSpPr>
        <p:spPr>
          <a:xfrm>
            <a:off x="548640" y="6473952"/>
            <a:ext cx="11091672" cy="9144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\slides\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8640" y="384048"/>
            <a:ext cx="457200" cy="41148"/>
          </a:xfrm>
          <a:prstGeom prst="rect">
            <a:avLst/>
          </a:prstGeom>
          <a:solidFill>
            <a:srgbClr val="B453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38912"/>
            <a:ext cx="9144000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64748B"/>
                </a:solidFill>
                <a:latin typeface="Consolas"/>
              </a:rPr>
              <a:t>SLIDE 5  ·  COSO-MAPPED GOVERNANCE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98480" y="438912"/>
            <a:ext cx="1097280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 i="0">
                <a:solidFill>
                  <a:srgbClr val="94A3B8"/>
                </a:solidFill>
                <a:latin typeface="Consolas"/>
              </a:rPr>
              <a:t>05 / 08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B45309"/>
                </a:solidFill>
                <a:latin typeface="Consolas"/>
              </a:rPr>
              <a:t>GOVERNANCE POSTURE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18872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0F172A"/>
                </a:solidFill>
                <a:latin typeface="Calibri"/>
              </a:rPr>
              <a:t>Applying our existing controls framework to AI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8288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1">
                <a:solidFill>
                  <a:srgbClr val="475569"/>
                </a:solidFill>
                <a:latin typeface="Calibri"/>
              </a:rPr>
              <a:t>We don't need a new framework. We need to apply the one we already use to this new domain.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2377440"/>
            <a:ext cx="2926080" cy="411480"/>
          </a:xfrm>
          <a:prstGeom prst="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459736"/>
            <a:ext cx="2743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onsolas"/>
              </a:rPr>
              <a:t>COSO ICIF COMPONENT</a:t>
            </a:r>
          </a:p>
        </p:txBody>
      </p:sp>
      <p:sp>
        <p:nvSpPr>
          <p:cNvPr id="10" name="Rectangle 9"/>
          <p:cNvSpPr/>
          <p:nvPr/>
        </p:nvSpPr>
        <p:spPr>
          <a:xfrm>
            <a:off x="3520440" y="2377440"/>
            <a:ext cx="4754880" cy="411480"/>
          </a:xfrm>
          <a:prstGeom prst="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1880" y="2459736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onsolas"/>
              </a:rPr>
              <a:t>THE QUESTION FOR AI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321040" y="2377440"/>
            <a:ext cx="1828800" cy="411480"/>
          </a:xfrm>
          <a:prstGeom prst="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412480" y="2459736"/>
            <a:ext cx="1645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onsolas"/>
              </a:rPr>
              <a:t>STATUS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195560" y="2377440"/>
            <a:ext cx="1554480" cy="411480"/>
          </a:xfrm>
          <a:prstGeom prst="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287000" y="2459736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onsolas"/>
              </a:rPr>
              <a:t>EVIDENCE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2788920"/>
            <a:ext cx="11201400" cy="8229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85800" y="2953512"/>
            <a:ext cx="2743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 i="0">
                <a:solidFill>
                  <a:srgbClr val="0F172A"/>
                </a:solidFill>
                <a:latin typeface="Calibri"/>
              </a:rPr>
              <a:t>Risk assessment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5800" y="3227832"/>
            <a:ext cx="2743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1">
                <a:solidFill>
                  <a:srgbClr val="B45309"/>
                </a:solidFill>
                <a:latin typeface="Calibri"/>
              </a:rPr>
              <a:t>→ Task-level map + materiality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11880" y="2953512"/>
            <a:ext cx="45720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What specific tasks does AI perform, and what is the consequence of a wrong answer for each?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412480" y="2971800"/>
            <a:ext cx="182880" cy="182880"/>
          </a:xfrm>
          <a:prstGeom prst="rect">
            <a:avLst/>
          </a:prstGeom>
          <a:solidFill>
            <a:srgbClr val="FFFFFF"/>
          </a:solidFill>
          <a:ln w="6350">
            <a:solidFill>
              <a:srgbClr val="94A3B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641080" y="295351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475569"/>
                </a:solidFill>
                <a:latin typeface="Calibri"/>
              </a:rPr>
              <a:t>In place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412480" y="3227832"/>
            <a:ext cx="182880" cy="182880"/>
          </a:xfrm>
          <a:prstGeom prst="rect">
            <a:avLst/>
          </a:prstGeom>
          <a:solidFill>
            <a:srgbClr val="FFFFFF"/>
          </a:solidFill>
          <a:ln w="6350">
            <a:solidFill>
              <a:srgbClr val="94A3B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641080" y="3209544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475569"/>
                </a:solidFill>
                <a:latin typeface="Calibri"/>
              </a:rPr>
              <a:t>Gap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287000" y="2990088"/>
            <a:ext cx="13716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1">
                <a:solidFill>
                  <a:srgbClr val="94A3B8"/>
                </a:solidFill>
                <a:latin typeface="Calibri"/>
              </a:rPr>
              <a:t>[ Ref / doc ]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" y="3657600"/>
            <a:ext cx="11201400" cy="8229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85800" y="3822192"/>
            <a:ext cx="2743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 i="0">
                <a:solidFill>
                  <a:srgbClr val="0F172A"/>
                </a:solidFill>
                <a:latin typeface="Calibri"/>
              </a:rPr>
              <a:t>Control activities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85800" y="4096512"/>
            <a:ext cx="2743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1">
                <a:solidFill>
                  <a:srgbClr val="B45309"/>
                </a:solidFill>
                <a:latin typeface="Calibri"/>
              </a:rPr>
              <a:t>→ Verification fails closed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611880" y="3822192"/>
            <a:ext cx="45720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What evidence does the system produce? Can that evidence be independently verified?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412480" y="3840480"/>
            <a:ext cx="182880" cy="182880"/>
          </a:xfrm>
          <a:prstGeom prst="rect">
            <a:avLst/>
          </a:prstGeom>
          <a:solidFill>
            <a:srgbClr val="FFFFFF"/>
          </a:solidFill>
          <a:ln w="6350">
            <a:solidFill>
              <a:srgbClr val="94A3B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641080" y="382219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475569"/>
                </a:solidFill>
                <a:latin typeface="Calibri"/>
              </a:rPr>
              <a:t>In place</a:t>
            </a:r>
          </a:p>
        </p:txBody>
      </p:sp>
      <p:sp>
        <p:nvSpPr>
          <p:cNvPr id="31" name="Rectangle 30"/>
          <p:cNvSpPr/>
          <p:nvPr/>
        </p:nvSpPr>
        <p:spPr>
          <a:xfrm>
            <a:off x="8412480" y="4096512"/>
            <a:ext cx="182880" cy="182880"/>
          </a:xfrm>
          <a:prstGeom prst="rect">
            <a:avLst/>
          </a:prstGeom>
          <a:solidFill>
            <a:srgbClr val="FFFFFF"/>
          </a:solidFill>
          <a:ln w="6350">
            <a:solidFill>
              <a:srgbClr val="94A3B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641080" y="4078224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475569"/>
                </a:solidFill>
                <a:latin typeface="Calibri"/>
              </a:rPr>
              <a:t>Gap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287000" y="3858768"/>
            <a:ext cx="13716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1">
                <a:solidFill>
                  <a:srgbClr val="94A3B8"/>
                </a:solidFill>
                <a:latin typeface="Calibri"/>
              </a:rPr>
              <a:t>[ Ref / doc ]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48640" y="4526279"/>
            <a:ext cx="11201400" cy="8229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85800" y="4690871"/>
            <a:ext cx="2743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 i="0">
                <a:solidFill>
                  <a:srgbClr val="0F172A"/>
                </a:solidFill>
                <a:latin typeface="Calibri"/>
              </a:rPr>
              <a:t>Information &amp; communication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85800" y="4965191"/>
            <a:ext cx="2743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1">
                <a:solidFill>
                  <a:srgbClr val="B45309"/>
                </a:solidFill>
                <a:latin typeface="Calibri"/>
              </a:rPr>
              <a:t>→ Traceable chain to authority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611880" y="4690871"/>
            <a:ext cx="45720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What does the audit trail look like? Can an engagement partner trace conclusion to source?</a:t>
            </a:r>
          </a:p>
        </p:txBody>
      </p:sp>
      <p:sp>
        <p:nvSpPr>
          <p:cNvPr id="38" name="Rectangle 37"/>
          <p:cNvSpPr/>
          <p:nvPr/>
        </p:nvSpPr>
        <p:spPr>
          <a:xfrm>
            <a:off x="8412480" y="4709159"/>
            <a:ext cx="182880" cy="182880"/>
          </a:xfrm>
          <a:prstGeom prst="rect">
            <a:avLst/>
          </a:prstGeom>
          <a:solidFill>
            <a:srgbClr val="FFFFFF"/>
          </a:solidFill>
          <a:ln w="6350">
            <a:solidFill>
              <a:srgbClr val="94A3B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8641080" y="4690871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475569"/>
                </a:solidFill>
                <a:latin typeface="Calibri"/>
              </a:rPr>
              <a:t>In place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8412480" y="4965191"/>
            <a:ext cx="182880" cy="182880"/>
          </a:xfrm>
          <a:prstGeom prst="rect">
            <a:avLst/>
          </a:prstGeom>
          <a:solidFill>
            <a:srgbClr val="FFFFFF"/>
          </a:solidFill>
          <a:ln w="6350">
            <a:solidFill>
              <a:srgbClr val="94A3B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8641080" y="4946903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475569"/>
                </a:solidFill>
                <a:latin typeface="Calibri"/>
              </a:rPr>
              <a:t>Gap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0287000" y="4727447"/>
            <a:ext cx="13716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1">
                <a:solidFill>
                  <a:srgbClr val="94A3B8"/>
                </a:solidFill>
                <a:latin typeface="Calibri"/>
              </a:rPr>
              <a:t>[ Ref / doc ]</a:t>
            </a:r>
          </a:p>
        </p:txBody>
      </p:sp>
      <p:sp>
        <p:nvSpPr>
          <p:cNvPr id="43" name="Rectangle 42"/>
          <p:cNvSpPr/>
          <p:nvPr/>
        </p:nvSpPr>
        <p:spPr>
          <a:xfrm>
            <a:off x="548640" y="5394959"/>
            <a:ext cx="11201400" cy="8229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85800" y="5559551"/>
            <a:ext cx="2743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 i="0">
                <a:solidFill>
                  <a:srgbClr val="0F172A"/>
                </a:solidFill>
                <a:latin typeface="Calibri"/>
              </a:rPr>
              <a:t>Monitoring activities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85800" y="5833871"/>
            <a:ext cx="2743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1">
                <a:solidFill>
                  <a:srgbClr val="B45309"/>
                </a:solidFill>
                <a:latin typeface="Calibri"/>
              </a:rPr>
              <a:t>→ Documented error detection + learning loop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611880" y="5559551"/>
            <a:ext cx="45720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How do we detect when the AI is wrong? What is the response protocol?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412480" y="5577839"/>
            <a:ext cx="182880" cy="182880"/>
          </a:xfrm>
          <a:prstGeom prst="rect">
            <a:avLst/>
          </a:prstGeom>
          <a:solidFill>
            <a:srgbClr val="FFFFFF"/>
          </a:solidFill>
          <a:ln w="6350">
            <a:solidFill>
              <a:srgbClr val="94A3B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641080" y="5559551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475569"/>
                </a:solidFill>
                <a:latin typeface="Calibri"/>
              </a:rPr>
              <a:t>In place</a:t>
            </a:r>
          </a:p>
        </p:txBody>
      </p:sp>
      <p:sp>
        <p:nvSpPr>
          <p:cNvPr id="49" name="Rectangle 48"/>
          <p:cNvSpPr/>
          <p:nvPr/>
        </p:nvSpPr>
        <p:spPr>
          <a:xfrm>
            <a:off x="8412480" y="5833871"/>
            <a:ext cx="182880" cy="182880"/>
          </a:xfrm>
          <a:prstGeom prst="rect">
            <a:avLst/>
          </a:prstGeom>
          <a:solidFill>
            <a:srgbClr val="FFFFFF"/>
          </a:solidFill>
          <a:ln w="6350">
            <a:solidFill>
              <a:srgbClr val="94A3B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8641080" y="5815583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475569"/>
                </a:solidFill>
                <a:latin typeface="Calibri"/>
              </a:rPr>
              <a:t>Gap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287000" y="5596127"/>
            <a:ext cx="13716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1">
                <a:solidFill>
                  <a:srgbClr val="94A3B8"/>
                </a:solidFill>
                <a:latin typeface="Calibri"/>
              </a:rPr>
              <a:t>[ Ref / doc ]</a:t>
            </a:r>
          </a:p>
        </p:txBody>
      </p:sp>
      <p:sp>
        <p:nvSpPr>
          <p:cNvPr id="52" name="Rectangle 51"/>
          <p:cNvSpPr/>
          <p:nvPr/>
        </p:nvSpPr>
        <p:spPr>
          <a:xfrm>
            <a:off x="548640" y="6473952"/>
            <a:ext cx="11091672" cy="9144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\slides\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8640" y="384048"/>
            <a:ext cx="457200" cy="41148"/>
          </a:xfrm>
          <a:prstGeom prst="rect">
            <a:avLst/>
          </a:prstGeom>
          <a:solidFill>
            <a:srgbClr val="B453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38912"/>
            <a:ext cx="9144000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64748B"/>
                </a:solidFill>
                <a:latin typeface="Consolas"/>
              </a:rPr>
              <a:t>SLIDE 6  ·  RECOMMENDED ACTIONS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98480" y="438912"/>
            <a:ext cx="1097280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 i="0">
                <a:solidFill>
                  <a:srgbClr val="94A3B8"/>
                </a:solidFill>
                <a:latin typeface="Consolas"/>
              </a:rPr>
              <a:t>06 / 08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B45309"/>
                </a:solidFill>
                <a:latin typeface="Consolas"/>
              </a:rPr>
              <a:t>RECOMMENDED ACTIONS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18872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0F172A"/>
                </a:solidFill>
                <a:latin typeface="Calibri"/>
              </a:rPr>
              <a:t>Five actions we can take this quarter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8288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1">
                <a:solidFill>
                  <a:srgbClr val="475569"/>
                </a:solidFill>
                <a:latin typeface="Calibri"/>
              </a:rPr>
              <a:t>None of these require a vendor purchase. All five reduce exposure before the next audit committee meeting.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2423160"/>
            <a:ext cx="5486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600" b="1" i="0">
                <a:solidFill>
                  <a:srgbClr val="D97706"/>
                </a:solidFill>
                <a:latin typeface="Calibri"/>
              </a:rPr>
              <a:t>1.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8720" y="2423160"/>
            <a:ext cx="6858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0F172A"/>
                </a:solidFill>
                <a:latin typeface="Calibri"/>
              </a:rPr>
              <a:t>Inventory where AI is already in use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88720" y="2761488"/>
            <a:ext cx="68580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Direct ask to the team, plus the ERP agent list. Include embedded agents — they count.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229600" y="2468880"/>
            <a:ext cx="1737360" cy="5486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321040" y="2523744"/>
            <a:ext cx="16459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 i="0">
                <a:solidFill>
                  <a:srgbClr val="64748B"/>
                </a:solidFill>
                <a:latin typeface="Consolas"/>
              </a:rPr>
              <a:t>OWNER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321040" y="2724912"/>
            <a:ext cx="16459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1">
                <a:solidFill>
                  <a:srgbClr val="94A3B8"/>
                </a:solidFill>
                <a:latin typeface="Calibri"/>
              </a:rPr>
              <a:t>[ Name ]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058400" y="2468880"/>
            <a:ext cx="1691640" cy="5486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149840" y="2523744"/>
            <a:ext cx="15544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 i="0">
                <a:solidFill>
                  <a:srgbClr val="64748B"/>
                </a:solidFill>
                <a:latin typeface="Consolas"/>
              </a:rPr>
              <a:t>BY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149840" y="2724912"/>
            <a:ext cx="1554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1">
                <a:solidFill>
                  <a:srgbClr val="94A3B8"/>
                </a:solidFill>
                <a:latin typeface="Calibri"/>
              </a:rPr>
              <a:t>[ Date ]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3172968"/>
            <a:ext cx="5486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600" b="1" i="0">
                <a:solidFill>
                  <a:srgbClr val="D97706"/>
                </a:solidFill>
                <a:latin typeface="Calibri"/>
              </a:rPr>
              <a:t>2.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88720" y="3172968"/>
            <a:ext cx="6858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0F172A"/>
                </a:solidFill>
                <a:latin typeface="Calibri"/>
              </a:rPr>
              <a:t>Establish the surfacing / concluding boundary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88720" y="3511296"/>
            <a:ext cx="68580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Red-line rule: no AI citation in a workpaper without source verification + initials.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229600" y="3218688"/>
            <a:ext cx="1737360" cy="5486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321040" y="3273552"/>
            <a:ext cx="16459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 i="0">
                <a:solidFill>
                  <a:srgbClr val="64748B"/>
                </a:solidFill>
                <a:latin typeface="Consolas"/>
              </a:rPr>
              <a:t>OWNER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21040" y="3474720"/>
            <a:ext cx="16459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1">
                <a:solidFill>
                  <a:srgbClr val="94A3B8"/>
                </a:solidFill>
                <a:latin typeface="Calibri"/>
              </a:rPr>
              <a:t>[ Name ]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0058400" y="3218688"/>
            <a:ext cx="1691640" cy="5486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149840" y="3273552"/>
            <a:ext cx="15544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 i="0">
                <a:solidFill>
                  <a:srgbClr val="64748B"/>
                </a:solidFill>
                <a:latin typeface="Consolas"/>
              </a:rPr>
              <a:t>BY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149840" y="3474720"/>
            <a:ext cx="1554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1">
                <a:solidFill>
                  <a:srgbClr val="94A3B8"/>
                </a:solidFill>
                <a:latin typeface="Calibri"/>
              </a:rPr>
              <a:t>[ Date ]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3922776"/>
            <a:ext cx="5486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600" b="1" i="0">
                <a:solidFill>
                  <a:srgbClr val="D97706"/>
                </a:solidFill>
                <a:latin typeface="Calibri"/>
              </a:rPr>
              <a:t>3.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188720" y="3922776"/>
            <a:ext cx="6858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0F172A"/>
                </a:solidFill>
                <a:latin typeface="Calibri"/>
              </a:rPr>
              <a:t>Document AI use in the workpaper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188720" y="4261104"/>
            <a:ext cx="68580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Consistent notation: 'AI-surfaced citations verified against source by [name] on [date].'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229600" y="3968496"/>
            <a:ext cx="1737360" cy="5486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321040" y="4023360"/>
            <a:ext cx="16459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 i="0">
                <a:solidFill>
                  <a:srgbClr val="64748B"/>
                </a:solidFill>
                <a:latin typeface="Consolas"/>
              </a:rPr>
              <a:t>OWNER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321040" y="4224528"/>
            <a:ext cx="16459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1">
                <a:solidFill>
                  <a:srgbClr val="94A3B8"/>
                </a:solidFill>
                <a:latin typeface="Calibri"/>
              </a:rPr>
              <a:t>[ Name ]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0058400" y="3968496"/>
            <a:ext cx="1691640" cy="5486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10149840" y="4023360"/>
            <a:ext cx="15544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 i="0">
                <a:solidFill>
                  <a:srgbClr val="64748B"/>
                </a:solidFill>
                <a:latin typeface="Consolas"/>
              </a:rPr>
              <a:t>BY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149840" y="4224528"/>
            <a:ext cx="1554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1">
                <a:solidFill>
                  <a:srgbClr val="94A3B8"/>
                </a:solidFill>
                <a:latin typeface="Calibri"/>
              </a:rPr>
              <a:t>[ Date ]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48640" y="4672584"/>
            <a:ext cx="5486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600" b="1" i="0">
                <a:solidFill>
                  <a:srgbClr val="D97706"/>
                </a:solidFill>
                <a:latin typeface="Calibri"/>
              </a:rPr>
              <a:t>4.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188720" y="4672584"/>
            <a:ext cx="6858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0F172A"/>
                </a:solidFill>
                <a:latin typeface="Calibri"/>
              </a:rPr>
              <a:t>Talk to the external auditor before they ask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188720" y="5010912"/>
            <a:ext cx="68580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Three sentences at the next audit committee meeting. Surface, don't wait.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8229600" y="4718304"/>
            <a:ext cx="1737360" cy="5486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8321040" y="4773168"/>
            <a:ext cx="16459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 i="0">
                <a:solidFill>
                  <a:srgbClr val="64748B"/>
                </a:solidFill>
                <a:latin typeface="Consolas"/>
              </a:rPr>
              <a:t>OWNER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321040" y="4974336"/>
            <a:ext cx="16459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1">
                <a:solidFill>
                  <a:srgbClr val="94A3B8"/>
                </a:solidFill>
                <a:latin typeface="Calibri"/>
              </a:rPr>
              <a:t>[ Name ]</a:t>
            </a:r>
          </a:p>
        </p:txBody>
      </p:sp>
      <p:sp>
        <p:nvSpPr>
          <p:cNvPr id="41" name="Rectangle 40"/>
          <p:cNvSpPr/>
          <p:nvPr/>
        </p:nvSpPr>
        <p:spPr>
          <a:xfrm>
            <a:off x="10058400" y="4718304"/>
            <a:ext cx="1691640" cy="5486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10149840" y="4773168"/>
            <a:ext cx="15544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 i="0">
                <a:solidFill>
                  <a:srgbClr val="64748B"/>
                </a:solidFill>
                <a:latin typeface="Consolas"/>
              </a:rPr>
              <a:t>BY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0149840" y="4974336"/>
            <a:ext cx="1554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1">
                <a:solidFill>
                  <a:srgbClr val="94A3B8"/>
                </a:solidFill>
                <a:latin typeface="Calibri"/>
              </a:rPr>
              <a:t>[ Date ]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48640" y="5422392"/>
            <a:ext cx="5486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600" b="1" i="0">
                <a:solidFill>
                  <a:srgbClr val="D97706"/>
                </a:solidFill>
                <a:latin typeface="Calibri"/>
              </a:rPr>
              <a:t>5.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188720" y="5422392"/>
            <a:ext cx="6858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0F172A"/>
                </a:solidFill>
                <a:latin typeface="Calibri"/>
              </a:rPr>
              <a:t>Use AI more safely starting this week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188720" y="5760720"/>
            <a:ext cx="68580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Two-query test + citation-before-analysis. No policy change required.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229600" y="5468112"/>
            <a:ext cx="1737360" cy="5486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321040" y="5522976"/>
            <a:ext cx="16459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 i="0">
                <a:solidFill>
                  <a:srgbClr val="64748B"/>
                </a:solidFill>
                <a:latin typeface="Consolas"/>
              </a:rPr>
              <a:t>OWNER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321040" y="5724144"/>
            <a:ext cx="16459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1">
                <a:solidFill>
                  <a:srgbClr val="94A3B8"/>
                </a:solidFill>
                <a:latin typeface="Calibri"/>
              </a:rPr>
              <a:t>[ Name ]</a:t>
            </a:r>
          </a:p>
        </p:txBody>
      </p:sp>
      <p:sp>
        <p:nvSpPr>
          <p:cNvPr id="50" name="Rectangle 49"/>
          <p:cNvSpPr/>
          <p:nvPr/>
        </p:nvSpPr>
        <p:spPr>
          <a:xfrm>
            <a:off x="10058400" y="5468112"/>
            <a:ext cx="1691640" cy="5486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10149840" y="5522976"/>
            <a:ext cx="15544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 i="0">
                <a:solidFill>
                  <a:srgbClr val="64748B"/>
                </a:solidFill>
                <a:latin typeface="Consolas"/>
              </a:rPr>
              <a:t>BY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0149840" y="5724144"/>
            <a:ext cx="1554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1">
                <a:solidFill>
                  <a:srgbClr val="94A3B8"/>
                </a:solidFill>
                <a:latin typeface="Calibri"/>
              </a:rPr>
              <a:t>[ Date ]</a:t>
            </a:r>
          </a:p>
        </p:txBody>
      </p:sp>
      <p:sp>
        <p:nvSpPr>
          <p:cNvPr id="53" name="Rectangle 52"/>
          <p:cNvSpPr/>
          <p:nvPr/>
        </p:nvSpPr>
        <p:spPr>
          <a:xfrm>
            <a:off x="548640" y="6473952"/>
            <a:ext cx="11091672" cy="9144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\slides\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8640" y="384048"/>
            <a:ext cx="457200" cy="41148"/>
          </a:xfrm>
          <a:prstGeom prst="rect">
            <a:avLst/>
          </a:prstGeom>
          <a:solidFill>
            <a:srgbClr val="B453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38912"/>
            <a:ext cx="9144000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64748B"/>
                </a:solidFill>
                <a:latin typeface="Consolas"/>
              </a:rPr>
              <a:t>SLIDE 7  ·  VENDOR DILIGENCE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98480" y="438912"/>
            <a:ext cx="1097280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 i="0">
                <a:solidFill>
                  <a:srgbClr val="94A3B8"/>
                </a:solidFill>
                <a:latin typeface="Consolas"/>
              </a:rPr>
              <a:t>07 / 08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B45309"/>
                </a:solidFill>
                <a:latin typeface="Consolas"/>
              </a:rPr>
              <a:t>VENDOR EVALUATION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18872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0F172A"/>
                </a:solidFill>
                <a:latin typeface="Calibri"/>
              </a:rPr>
              <a:t>Questions we should ask any AI vendor before approval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874519"/>
            <a:ext cx="3749039" cy="42062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548640" y="1874519"/>
            <a:ext cx="3749039" cy="73152"/>
          </a:xfrm>
          <a:prstGeom prst="rect">
            <a:avLst/>
          </a:prstGeom>
          <a:solidFill>
            <a:srgbClr val="B453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7240" y="2103119"/>
            <a:ext cx="3291839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 i="0">
                <a:solidFill>
                  <a:srgbClr val="334155"/>
                </a:solidFill>
                <a:latin typeface="Consolas"/>
              </a:rPr>
              <a:t>CORPUS &amp; SOURCES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2560319"/>
            <a:ext cx="3200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B45309"/>
                </a:solidFill>
                <a:latin typeface="Consolas"/>
              </a:rPr>
              <a:t>Q1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43000" y="2560319"/>
            <a:ext cx="2926079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E293B"/>
                </a:solidFill>
                <a:latin typeface="Calibri"/>
              </a:rPr>
              <a:t>Which specific authoritative sources does your corpus include, and which are copyrighted?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3703319"/>
            <a:ext cx="3200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B45309"/>
                </a:solidFill>
                <a:latin typeface="Consolas"/>
              </a:rPr>
              <a:t>Q2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43000" y="3703319"/>
            <a:ext cx="2926079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E293B"/>
                </a:solidFill>
                <a:latin typeface="Calibri"/>
              </a:rPr>
              <a:t>Can you document license coverage for copyrighted content your system returns?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77240" y="4846319"/>
            <a:ext cx="3200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B45309"/>
                </a:solidFill>
                <a:latin typeface="Consolas"/>
              </a:rPr>
              <a:t>Q3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43000" y="4846319"/>
            <a:ext cx="2926079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E293B"/>
                </a:solidFill>
                <a:latin typeface="Calibri"/>
              </a:rPr>
              <a:t>How is the corpus updated, and what is the lag between new authority and inclusion?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389119" y="1874519"/>
            <a:ext cx="3749039" cy="42062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389119" y="1874519"/>
            <a:ext cx="3749039" cy="73152"/>
          </a:xfrm>
          <a:prstGeom prst="rect">
            <a:avLst/>
          </a:prstGeom>
          <a:solidFill>
            <a:srgbClr val="B453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617719" y="2103119"/>
            <a:ext cx="3291839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 i="0">
                <a:solidFill>
                  <a:srgbClr val="334155"/>
                </a:solidFill>
                <a:latin typeface="Consolas"/>
              </a:rPr>
              <a:t>GENERATION &amp; VERIFICATION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17719" y="2560319"/>
            <a:ext cx="3200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B45309"/>
                </a:solidFill>
                <a:latin typeface="Consolas"/>
              </a:rPr>
              <a:t>Q4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983479" y="2560319"/>
            <a:ext cx="2926079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E293B"/>
                </a:solidFill>
                <a:latin typeface="Calibri"/>
              </a:rPr>
              <a:t>Does the system fail closed without a verified source citation, or does it produce text absent evidence?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617719" y="3703319"/>
            <a:ext cx="3200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B45309"/>
                </a:solidFill>
                <a:latin typeface="Consolas"/>
              </a:rPr>
              <a:t>Q5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83479" y="3703319"/>
            <a:ext cx="2926079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E293B"/>
                </a:solidFill>
                <a:latin typeface="Calibri"/>
              </a:rPr>
              <a:t>How do you measure accuracy on technical accounting tasks — and what does the test set look like?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617719" y="4846319"/>
            <a:ext cx="3200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B45309"/>
                </a:solidFill>
                <a:latin typeface="Consolas"/>
              </a:rPr>
              <a:t>Q6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983479" y="4846319"/>
            <a:ext cx="2926079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E293B"/>
                </a:solidFill>
                <a:latin typeface="Calibri"/>
              </a:rPr>
              <a:t>What prevents the system from producing conclusions the retrieved sources do not support?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229599" y="1874519"/>
            <a:ext cx="3749039" cy="42062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8229599" y="1874519"/>
            <a:ext cx="3749039" cy="73152"/>
          </a:xfrm>
          <a:prstGeom prst="rect">
            <a:avLst/>
          </a:prstGeom>
          <a:solidFill>
            <a:srgbClr val="B453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458199" y="2103119"/>
            <a:ext cx="3291839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 i="0">
                <a:solidFill>
                  <a:srgbClr val="334155"/>
                </a:solidFill>
                <a:latin typeface="Consolas"/>
              </a:rPr>
              <a:t>AUDIT &amp; ATTRIBUTION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458199" y="2560319"/>
            <a:ext cx="3200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B45309"/>
                </a:solidFill>
                <a:latin typeface="Consolas"/>
              </a:rPr>
              <a:t>Q7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823959" y="2560319"/>
            <a:ext cx="2926079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E293B"/>
                </a:solidFill>
                <a:latin typeface="Calibri"/>
              </a:rPr>
              <a:t>Can an engagement partner trace each conclusion to an authoritative source without calling you?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458199" y="3703319"/>
            <a:ext cx="3200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B45309"/>
                </a:solidFill>
                <a:latin typeface="Consolas"/>
              </a:rPr>
              <a:t>Q8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823959" y="3703319"/>
            <a:ext cx="2926079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E293B"/>
                </a:solidFill>
                <a:latin typeface="Calibri"/>
              </a:rPr>
              <a:t>What does your audit trail look like — inputs, rules hit, outputs, reviewers, rationale?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458199" y="4846319"/>
            <a:ext cx="3200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B45309"/>
                </a:solidFill>
                <a:latin typeface="Consolas"/>
              </a:rPr>
              <a:t>Q9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823959" y="4846319"/>
            <a:ext cx="2926079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1E293B"/>
                </a:solidFill>
                <a:latin typeface="Calibri"/>
              </a:rPr>
              <a:t>How is your output defensible to an external auditor who does not trust your system?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48640" y="6263640"/>
            <a:ext cx="73152" cy="320040"/>
          </a:xfrm>
          <a:prstGeom prst="rect">
            <a:avLst/>
          </a:prstGeom>
          <a:solidFill>
            <a:srgbClr val="D977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26364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1">
                <a:solidFill>
                  <a:srgbClr val="475569"/>
                </a:solidFill>
                <a:latin typeface="Calibri"/>
              </a:rPr>
              <a:t>Mark which vendors can answer each question in writing. Weakest answers are the most informative.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48640" y="6473952"/>
            <a:ext cx="11091672" cy="9144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\slides\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8640" y="384048"/>
            <a:ext cx="457200" cy="41148"/>
          </a:xfrm>
          <a:prstGeom prst="rect">
            <a:avLst/>
          </a:prstGeom>
          <a:solidFill>
            <a:srgbClr val="B453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38912"/>
            <a:ext cx="9144000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64748B"/>
                </a:solidFill>
                <a:latin typeface="Consolas"/>
              </a:rPr>
              <a:t>SLIDE 8  ·  THE ASK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98480" y="438912"/>
            <a:ext cx="1097280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 i="0">
                <a:solidFill>
                  <a:srgbClr val="94A3B8"/>
                </a:solidFill>
                <a:latin typeface="Consolas"/>
              </a:rPr>
              <a:t>08 / 08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B45309"/>
                </a:solidFill>
                <a:latin typeface="Consolas"/>
              </a:rPr>
              <a:t>THE ASK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18872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0F172A"/>
                </a:solidFill>
                <a:latin typeface="Calibri"/>
              </a:rPr>
              <a:t>What I need from you to move forward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828800"/>
            <a:ext cx="73152" cy="1051560"/>
          </a:xfrm>
          <a:prstGeom prst="rect">
            <a:avLst/>
          </a:prstGeom>
          <a:solidFill>
            <a:srgbClr val="B453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77240" y="1828800"/>
            <a:ext cx="50749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0F172A"/>
                </a:solidFill>
                <a:latin typeface="Calibri"/>
              </a:rPr>
              <a:t>Budget 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212848"/>
            <a:ext cx="507492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To cover governance implementation, vendor diligence, staff training. Specific dollar amount in appendix.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" y="3063240"/>
            <a:ext cx="73152" cy="1051560"/>
          </a:xfrm>
          <a:prstGeom prst="rect">
            <a:avLst/>
          </a:prstGeom>
          <a:solidFill>
            <a:srgbClr val="B453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3063240"/>
            <a:ext cx="50749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0F172A"/>
                </a:solidFill>
                <a:latin typeface="Calibri"/>
              </a:rPr>
              <a:t>Policy approval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3447288"/>
            <a:ext cx="507492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Our draft AI-use policy needs CFO sign-off before department-wide rollout. Two-week review window.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4297680"/>
            <a:ext cx="73152" cy="1051560"/>
          </a:xfrm>
          <a:prstGeom prst="rect">
            <a:avLst/>
          </a:prstGeom>
          <a:solidFill>
            <a:srgbClr val="B453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4297680"/>
            <a:ext cx="50749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0F172A"/>
                </a:solidFill>
                <a:latin typeface="Calibri"/>
              </a:rPr>
              <a:t>Audit committee agenda time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" y="4681728"/>
            <a:ext cx="507492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334155"/>
                </a:solidFill>
                <a:latin typeface="Calibri"/>
              </a:rPr>
              <a:t>Ten minutes at the next quarterly meeting to present our governance posture before the external auditor asks.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00800" y="1828800"/>
            <a:ext cx="5303520" cy="3703320"/>
          </a:xfrm>
          <a:prstGeom prst="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675120" y="2011680"/>
            <a:ext cx="47548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D97706"/>
                </a:solidFill>
                <a:latin typeface="Consolas"/>
              </a:rPr>
              <a:t>THREE QUESTIONS FOR YOU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75120" y="2331720"/>
            <a:ext cx="4754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1">
                <a:solidFill>
                  <a:srgbClr val="FFFFFF"/>
                </a:solidFill>
                <a:latin typeface="Calibri"/>
              </a:rPr>
              <a:t>Your answers shape the next steps.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675120" y="2834640"/>
            <a:ext cx="457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D97706"/>
                </a:solidFill>
                <a:latin typeface="Calibri"/>
              </a:rPr>
              <a:t>1.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040880" y="2834640"/>
            <a:ext cx="43891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 i="0">
                <a:solidFill>
                  <a:srgbClr val="FFFFFF"/>
                </a:solidFill>
                <a:latin typeface="Calibri"/>
              </a:rPr>
              <a:t>If our external auditor asked for a walk-through of every AI agent with financial-reporting authority, could finance and IT produce the list in one week?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675120" y="3703320"/>
            <a:ext cx="457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D97706"/>
                </a:solidFill>
                <a:latin typeface="Calibri"/>
              </a:rPr>
              <a:t>2.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040880" y="3703320"/>
            <a:ext cx="43891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 i="0">
                <a:solidFill>
                  <a:srgbClr val="FFFFFF"/>
                </a:solidFill>
                <a:latin typeface="Calibri"/>
              </a:rPr>
              <a:t>If a conclusion in our most recent technical memo was AI-assisted, can we demonstrate the evidence chain from conclusion to authoritative source without calling the vendor?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675120" y="4572000"/>
            <a:ext cx="457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D97706"/>
                </a:solidFill>
                <a:latin typeface="Calibri"/>
              </a:rPr>
              <a:t>3.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040880" y="4572000"/>
            <a:ext cx="43891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 i="0">
                <a:solidFill>
                  <a:srgbClr val="FFFFFF"/>
                </a:solidFill>
                <a:latin typeface="Calibri"/>
              </a:rPr>
              <a:t>When the audit committee asks at the next quarterly meeting how we are governing AI in financial reporting, what is our answer — in three sentences?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" y="6473952"/>
            <a:ext cx="11091672" cy="9144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48640" y="6537960"/>
            <a:ext cx="11091672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0" i="1">
                <a:solidFill>
                  <a:srgbClr val="94A3B8"/>
                </a:solidFill>
                <a:latin typeface="Consolas"/>
              </a:rPr>
              <a:t>Framework adapted from The Controller's Technical Accounting AI Series  ·  askgaap.ai</a:t>
            </a:r>
          </a:p>
        </p:txBody>
      </p:sp>
    </p:spTree>
  </p:cSld>
  <p:clrMapOvr>
    <a:masterClrMapping/>
  </p:clrMapOvr>
</p:sld>
</file>

<file path=ppt\tableStyles.xml><?xml version="1.0" encoding="utf-8"?>
<a:tblStyleLst xmlns:a="http://schemas.openxmlformats.org/drawingml/2006/main" def="{5C22544A-7EE6-4342-B048-85BDC9FD1C3A}"/>
</file>

<file path=ppt\theme\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\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